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1" r:id="rId1"/>
  </p:sldMasterIdLst>
  <p:notesMasterIdLst>
    <p:notesMasterId r:id="rId21"/>
  </p:notesMasterIdLst>
  <p:sldIdLst>
    <p:sldId id="281" r:id="rId2"/>
    <p:sldId id="280" r:id="rId3"/>
    <p:sldId id="295" r:id="rId4"/>
    <p:sldId id="258" r:id="rId5"/>
    <p:sldId id="259" r:id="rId6"/>
    <p:sldId id="294" r:id="rId7"/>
    <p:sldId id="275" r:id="rId8"/>
    <p:sldId id="297" r:id="rId9"/>
    <p:sldId id="271" r:id="rId10"/>
    <p:sldId id="276" r:id="rId11"/>
    <p:sldId id="277" r:id="rId12"/>
    <p:sldId id="269" r:id="rId13"/>
    <p:sldId id="270" r:id="rId14"/>
    <p:sldId id="283" r:id="rId15"/>
    <p:sldId id="284" r:id="rId16"/>
    <p:sldId id="289" r:id="rId17"/>
    <p:sldId id="290" r:id="rId18"/>
    <p:sldId id="296" r:id="rId19"/>
    <p:sldId id="293" r:id="rId2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vl1pPr>
          </a:lstStyle>
          <a:p>
            <a:pPr>
              <a:defRPr/>
            </a:pPr>
            <a:endParaRPr lang="en-US"/>
          </a:p>
        </p:txBody>
      </p:sp>
      <p:sp>
        <p:nvSpPr>
          <p:cNvPr id="75779"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1"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5782"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vl1pPr>
          </a:lstStyle>
          <a:p>
            <a:pPr>
              <a:defRPr/>
            </a:pPr>
            <a:endParaRPr lang="en-US"/>
          </a:p>
        </p:txBody>
      </p:sp>
      <p:sp>
        <p:nvSpPr>
          <p:cNvPr id="75783"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AE7DAB9F-9EBB-4E46-A5BD-B239AA6E6145}" type="slidenum">
              <a:rPr lang="en-US"/>
              <a:pPr>
                <a:defRPr/>
              </a:pPr>
              <a:t>‹#›</a:t>
            </a:fld>
            <a:endParaRPr lang="en-US"/>
          </a:p>
        </p:txBody>
      </p:sp>
    </p:spTree>
    <p:extLst>
      <p:ext uri="{BB962C8B-B14F-4D97-AF65-F5344CB8AC3E}">
        <p14:creationId xmlns:p14="http://schemas.microsoft.com/office/powerpoint/2010/main" val="414139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E7DAB9F-9EBB-4E46-A5BD-B239AA6E6145}" type="slidenum">
              <a:rPr lang="en-US" smtClean="0"/>
              <a:pPr>
                <a:defRPr/>
              </a:pPr>
              <a:t>11</a:t>
            </a:fld>
            <a:endParaRPr lang="en-US"/>
          </a:p>
        </p:txBody>
      </p:sp>
    </p:spTree>
    <p:extLst>
      <p:ext uri="{BB962C8B-B14F-4D97-AF65-F5344CB8AC3E}">
        <p14:creationId xmlns:p14="http://schemas.microsoft.com/office/powerpoint/2010/main" val="1687371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2FF26E-AEFE-40F0-9E10-04C074E81885}"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D2BA5DC-E1E9-44AD-926A-19EF1D7FBDC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D3590B3-5D6A-48EE-9F4B-930A67330FBF}" type="slidenum">
              <a:rPr lang="en-US" smtClean="0"/>
              <a:pPr>
                <a:defRPr/>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E39551D-4D65-43F3-A30E-3924194E7FA8}" type="slidenum">
              <a:rPr lang="en-US" smtClean="0"/>
              <a:pPr>
                <a:defRPr/>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E7F8651-99C3-4B19-9DF4-7FAAEA9B9D13}"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5A62D6F-B86D-4122-9E60-76C237400D46}" type="slidenum">
              <a:rPr lang="en-US" smtClean="0"/>
              <a:pPr>
                <a:defRPr/>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EDB5B99-CF89-47E4-B16C-9D7BC19C061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FFAF5F6-2B0B-4450-8B61-AF72C18E82F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6D01820-4FB1-4BFE-8B46-B425D8BA8FC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CA8362A-5BB1-4C69-8F23-C774C96D5FBD}" type="slidenum">
              <a:rPr lang="en-US" smtClean="0"/>
              <a:pPr>
                <a:defRPr/>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533AB55-FF54-4904-A6F3-79AC6AA14569}" type="slidenum">
              <a:rPr lang="en-US" smtClean="0"/>
              <a:pPr>
                <a:defRPr/>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a:defRPr/>
            </a:pPr>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613C11C2-C745-4CCD-895A-FA7731781F05}" type="slidenum">
              <a:rPr lang="en-US" smtClean="0"/>
              <a:pPr>
                <a:defRPr/>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isasdw.nbed.nb.ca/public/home.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mn-lt"/>
              </a:rPr>
              <a:t>Entering Grade 10</a:t>
            </a:r>
            <a:br>
              <a:rPr lang="en-US" b="1" dirty="0" smtClean="0">
                <a:latin typeface="+mn-lt"/>
              </a:rPr>
            </a:br>
            <a:r>
              <a:rPr lang="en-US" b="1" dirty="0" smtClean="0">
                <a:latin typeface="+mn-lt"/>
              </a:rPr>
              <a:t>Course </a:t>
            </a:r>
            <a:r>
              <a:rPr lang="en-US" b="1" smtClean="0">
                <a:latin typeface="+mn-lt"/>
              </a:rPr>
              <a:t>Selection 2019-2020</a:t>
            </a:r>
            <a:endParaRPr lang="en-US" b="1" dirty="0">
              <a:latin typeface="+mn-lt"/>
            </a:endParaRPr>
          </a:p>
        </p:txBody>
      </p:sp>
      <p:sp>
        <p:nvSpPr>
          <p:cNvPr id="3" name="Subtitle 2"/>
          <p:cNvSpPr>
            <a:spLocks noGrp="1"/>
          </p:cNvSpPr>
          <p:nvPr>
            <p:ph type="subTitle" idx="1"/>
          </p:nvPr>
        </p:nvSpPr>
        <p:spPr>
          <a:xfrm>
            <a:off x="1371600" y="3810000"/>
            <a:ext cx="6400800" cy="1473200"/>
          </a:xfrm>
        </p:spPr>
        <p:txBody>
          <a:bodyPr>
            <a:normAutofit/>
          </a:bodyPr>
          <a:lstStyle/>
          <a:p>
            <a:pPr algn="l"/>
            <a:r>
              <a:rPr lang="en-US" sz="3200" b="1" dirty="0" smtClean="0"/>
              <a:t>Grade 9 </a:t>
            </a:r>
          </a:p>
          <a:p>
            <a:pPr algn="l"/>
            <a:r>
              <a:rPr lang="en-US" sz="3200" b="1" dirty="0" smtClean="0"/>
              <a:t>Homeroom Teacher Presentation</a:t>
            </a:r>
            <a:endParaRPr lang="en-US" sz="3200" b="1" dirty="0"/>
          </a:p>
        </p:txBody>
      </p:sp>
    </p:spTree>
    <p:extLst>
      <p:ext uri="{BB962C8B-B14F-4D97-AF65-F5344CB8AC3E}">
        <p14:creationId xmlns:p14="http://schemas.microsoft.com/office/powerpoint/2010/main" val="2980502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62200"/>
            <a:ext cx="7408333" cy="4343400"/>
          </a:xfrm>
        </p:spPr>
        <p:txBody>
          <a:bodyPr>
            <a:normAutofit fontScale="62500" lnSpcReduction="20000"/>
          </a:bodyPr>
          <a:lstStyle/>
          <a:p>
            <a:r>
              <a:rPr lang="en-CA" sz="3200" dirty="0" smtClean="0"/>
              <a:t>Offers </a:t>
            </a:r>
            <a:r>
              <a:rPr lang="en-CA" sz="3200" dirty="0"/>
              <a:t>students an opportunity to develop technical and performance skills </a:t>
            </a:r>
            <a:r>
              <a:rPr lang="en-CA" sz="3200" dirty="0" smtClean="0"/>
              <a:t>in:</a:t>
            </a:r>
          </a:p>
          <a:p>
            <a:pPr lvl="1"/>
            <a:r>
              <a:rPr lang="en-CA" sz="3200" dirty="0" smtClean="0"/>
              <a:t>Choral (voice)</a:t>
            </a:r>
          </a:p>
          <a:p>
            <a:pPr lvl="1"/>
            <a:r>
              <a:rPr lang="en-CA" sz="3200" dirty="0" smtClean="0"/>
              <a:t>Instrumenta</a:t>
            </a:r>
            <a:r>
              <a:rPr lang="en-CA" sz="3200" dirty="0"/>
              <a:t>l</a:t>
            </a:r>
            <a:r>
              <a:rPr lang="en-CA" sz="3200" dirty="0" smtClean="0"/>
              <a:t> </a:t>
            </a:r>
            <a:r>
              <a:rPr lang="en-CA" sz="3200" dirty="0"/>
              <a:t>(wind or </a:t>
            </a:r>
            <a:r>
              <a:rPr lang="en-CA" sz="3200" dirty="0" smtClean="0"/>
              <a:t>percussion)</a:t>
            </a:r>
          </a:p>
          <a:p>
            <a:pPr lvl="1"/>
            <a:r>
              <a:rPr lang="en-CA" sz="3200" dirty="0" smtClean="0"/>
              <a:t>Keyboard</a:t>
            </a:r>
          </a:p>
          <a:p>
            <a:pPr lvl="1"/>
            <a:r>
              <a:rPr lang="en-CA" sz="3200" dirty="0" smtClean="0"/>
              <a:t>Guitar</a:t>
            </a:r>
            <a:endParaRPr lang="en-CA" sz="3200" dirty="0"/>
          </a:p>
          <a:p>
            <a:pPr marL="301943" lvl="1" indent="0">
              <a:buNone/>
            </a:pPr>
            <a:endParaRPr lang="en-US" sz="3200" b="1" i="1" dirty="0" smtClean="0"/>
          </a:p>
          <a:p>
            <a:pPr marL="301943" lvl="1" indent="0">
              <a:buNone/>
            </a:pPr>
            <a:r>
              <a:rPr lang="en-US" sz="3200" b="1" i="1" dirty="0" smtClean="0"/>
              <a:t>Each is a Prerequisite for </a:t>
            </a:r>
            <a:r>
              <a:rPr lang="en-US" sz="3200" b="1" i="1" dirty="0"/>
              <a:t>Music 112 </a:t>
            </a:r>
            <a:endParaRPr lang="en-US" sz="3200" b="1" i="1" dirty="0" smtClean="0"/>
          </a:p>
          <a:p>
            <a:pPr marL="301943" lvl="1" indent="0">
              <a:buNone/>
            </a:pPr>
            <a:r>
              <a:rPr lang="en-US" sz="3200" b="1" i="1" dirty="0" smtClean="0"/>
              <a:t>Choral</a:t>
            </a:r>
            <a:r>
              <a:rPr lang="en-US" sz="3200" b="1" i="1" dirty="0"/>
              <a:t>; Guitar; Instrumental; </a:t>
            </a:r>
            <a:r>
              <a:rPr lang="en-US" sz="3200" b="1" i="1" dirty="0" smtClean="0"/>
              <a:t>Keyboarding</a:t>
            </a:r>
          </a:p>
          <a:p>
            <a:pPr marL="301943" lvl="1" indent="0">
              <a:buNone/>
            </a:pPr>
            <a:endParaRPr lang="en-US" sz="3200" b="1" i="1" dirty="0"/>
          </a:p>
          <a:p>
            <a:pPr marL="301943" lvl="1" indent="0">
              <a:buNone/>
            </a:pPr>
            <a:r>
              <a:rPr lang="en-US" sz="3200" b="1" i="1" dirty="0" smtClean="0"/>
              <a:t>If you choose a music option, make sure you select the proper course and code when inputting it into the computer. It is easy to make an error and have your schedule wrong as result.</a:t>
            </a:r>
            <a:endParaRPr lang="en-US" b="1" dirty="0"/>
          </a:p>
          <a:p>
            <a:pPr marL="301943" lvl="1" indent="0">
              <a:buNone/>
            </a:pPr>
            <a:r>
              <a:rPr lang="en-CA" dirty="0" smtClean="0"/>
              <a:t> </a:t>
            </a:r>
            <a:endParaRPr lang="en-US" dirty="0"/>
          </a:p>
        </p:txBody>
      </p:sp>
      <p:sp>
        <p:nvSpPr>
          <p:cNvPr id="4" name="Title 3"/>
          <p:cNvSpPr>
            <a:spLocks noGrp="1"/>
          </p:cNvSpPr>
          <p:nvPr>
            <p:ph type="title"/>
          </p:nvPr>
        </p:nvSpPr>
        <p:spPr/>
        <p:txBody>
          <a:bodyPr>
            <a:normAutofit fontScale="90000"/>
          </a:bodyPr>
          <a:lstStyle/>
          <a:p>
            <a:r>
              <a:rPr lang="en-US" sz="4000" b="1" dirty="0" smtClean="0">
                <a:latin typeface="+mn-lt"/>
              </a:rPr>
              <a:t>Music 10 </a:t>
            </a:r>
            <a:br>
              <a:rPr lang="en-US" sz="4000" b="1" dirty="0" smtClean="0">
                <a:latin typeface="+mn-lt"/>
              </a:rPr>
            </a:br>
            <a:r>
              <a:rPr lang="en-US" sz="4000" b="1" dirty="0" smtClean="0">
                <a:latin typeface="+mn-lt"/>
              </a:rPr>
              <a:t>May Choose Only One Music Option</a:t>
            </a:r>
            <a:endParaRPr lang="en-US" sz="4000" b="1" dirty="0">
              <a:latin typeface="+mn-lt"/>
            </a:endParaRPr>
          </a:p>
        </p:txBody>
      </p:sp>
    </p:spTree>
    <p:extLst>
      <p:ext uri="{BB962C8B-B14F-4D97-AF65-F5344CB8AC3E}">
        <p14:creationId xmlns:p14="http://schemas.microsoft.com/office/powerpoint/2010/main" val="3406201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209800"/>
            <a:ext cx="7408333" cy="4648200"/>
          </a:xfrm>
        </p:spPr>
        <p:txBody>
          <a:bodyPr>
            <a:noAutofit/>
          </a:bodyPr>
          <a:lstStyle/>
          <a:p>
            <a:pPr marL="0" indent="0">
              <a:buNone/>
            </a:pPr>
            <a:r>
              <a:rPr lang="en-CA" sz="2400" dirty="0" smtClean="0"/>
              <a:t>Designed to cover a variety of media, both 3-D and 2-D as well as art history and theory experienced through art projects.  Students will explore each of the following types of media: </a:t>
            </a:r>
          </a:p>
          <a:p>
            <a:r>
              <a:rPr lang="en-CA" sz="2400" dirty="0" smtClean="0"/>
              <a:t>Sculpture 3-D (clay, </a:t>
            </a:r>
            <a:r>
              <a:rPr lang="en-CA" sz="2400" dirty="0" err="1" smtClean="0"/>
              <a:t>papier</a:t>
            </a:r>
            <a:r>
              <a:rPr lang="en-CA" sz="2400" dirty="0" smtClean="0"/>
              <a:t> </a:t>
            </a:r>
            <a:r>
              <a:rPr lang="en-CA" sz="2400" dirty="0" err="1" smtClean="0"/>
              <a:t>maché</a:t>
            </a:r>
            <a:r>
              <a:rPr lang="en-CA" sz="2400" dirty="0" smtClean="0"/>
              <a:t>)</a:t>
            </a:r>
            <a:endParaRPr lang="en-US" sz="2400" dirty="0" smtClean="0"/>
          </a:p>
          <a:p>
            <a:r>
              <a:rPr lang="en-CA" sz="2400" dirty="0" smtClean="0"/>
              <a:t>Drawing </a:t>
            </a:r>
            <a:r>
              <a:rPr lang="en-CA" sz="2400" dirty="0"/>
              <a:t>2-D design (perspective, tone/shading, drawing from </a:t>
            </a:r>
            <a:r>
              <a:rPr lang="en-CA" sz="2400" dirty="0" smtClean="0"/>
              <a:t>observation)</a:t>
            </a:r>
            <a:endParaRPr lang="en-US" sz="2400" dirty="0"/>
          </a:p>
          <a:p>
            <a:r>
              <a:rPr lang="en-CA" sz="2400" dirty="0" smtClean="0"/>
              <a:t>Painting </a:t>
            </a:r>
            <a:r>
              <a:rPr lang="en-CA" sz="2400" dirty="0"/>
              <a:t>2-D design (water colour, colour theory, landscapes, ½ portraits, still life)</a:t>
            </a:r>
            <a:endParaRPr lang="en-US" sz="2400" dirty="0"/>
          </a:p>
          <a:p>
            <a:pPr marL="301943" lvl="1" indent="0" algn="ctr">
              <a:buNone/>
            </a:pPr>
            <a:r>
              <a:rPr lang="en-CA" sz="2400" b="1" i="1" dirty="0" smtClean="0"/>
              <a:t>Prerequisite for </a:t>
            </a:r>
            <a:r>
              <a:rPr lang="en-CA" sz="2400" b="1" i="1" dirty="0"/>
              <a:t>Graphic Arts 110 and Visual Arts </a:t>
            </a:r>
            <a:r>
              <a:rPr lang="en-CA" sz="2400" b="1" i="1" dirty="0" smtClean="0"/>
              <a:t>110</a:t>
            </a:r>
          </a:p>
          <a:p>
            <a:pPr marL="301943" lvl="1" indent="0" algn="ctr">
              <a:buNone/>
            </a:pPr>
            <a:endParaRPr lang="en-US" sz="2400" b="1" dirty="0"/>
          </a:p>
        </p:txBody>
      </p:sp>
      <p:sp>
        <p:nvSpPr>
          <p:cNvPr id="4" name="Title 3"/>
          <p:cNvSpPr>
            <a:spLocks noGrp="1"/>
          </p:cNvSpPr>
          <p:nvPr>
            <p:ph type="title"/>
          </p:nvPr>
        </p:nvSpPr>
        <p:spPr/>
        <p:txBody>
          <a:bodyPr>
            <a:normAutofit/>
          </a:bodyPr>
          <a:lstStyle/>
          <a:p>
            <a:r>
              <a:rPr lang="en-US" sz="4000" b="1" dirty="0" smtClean="0">
                <a:latin typeface="+mn-lt"/>
              </a:rPr>
              <a:t>Visual Arts 10</a:t>
            </a:r>
            <a:endParaRPr lang="en-US" sz="4000" b="1" dirty="0">
              <a:latin typeface="+mn-lt"/>
            </a:endParaRPr>
          </a:p>
        </p:txBody>
      </p:sp>
    </p:spTree>
    <p:extLst>
      <p:ext uri="{BB962C8B-B14F-4D97-AF65-F5344CB8AC3E}">
        <p14:creationId xmlns:p14="http://schemas.microsoft.com/office/powerpoint/2010/main" val="2803983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
          <p:cNvSpPr>
            <a:spLocks noGrp="1" noChangeArrowheads="1"/>
          </p:cNvSpPr>
          <p:nvPr>
            <p:ph idx="1"/>
          </p:nvPr>
        </p:nvSpPr>
        <p:spPr>
          <a:xfrm>
            <a:off x="867833" y="2057400"/>
            <a:ext cx="7408333" cy="3733800"/>
          </a:xfrm>
        </p:spPr>
        <p:txBody>
          <a:bodyPr>
            <a:noAutofit/>
          </a:bodyPr>
          <a:lstStyle/>
          <a:p>
            <a:pPr eaLnBrk="1" hangingPunct="1">
              <a:lnSpc>
                <a:spcPct val="80000"/>
              </a:lnSpc>
            </a:pPr>
            <a:r>
              <a:rPr lang="en-CA" sz="2800" dirty="0" smtClean="0"/>
              <a:t>Designed to introduce teenagers to lifetime </a:t>
            </a:r>
            <a:r>
              <a:rPr lang="en-CA" sz="2800" smtClean="0"/>
              <a:t>fitness activities, </a:t>
            </a:r>
            <a:r>
              <a:rPr lang="en-CA" sz="2800" dirty="0" smtClean="0"/>
              <a:t>divided into 3-week units. Emphasis is placed on effort and interest, rather than athletic ability. Depending on the semester, activities may differ.</a:t>
            </a:r>
          </a:p>
          <a:p>
            <a:pPr eaLnBrk="1" hangingPunct="1">
              <a:lnSpc>
                <a:spcPct val="80000"/>
              </a:lnSpc>
            </a:pPr>
            <a:r>
              <a:rPr lang="en-CA" sz="2800" dirty="0" smtClean="0"/>
              <a:t> </a:t>
            </a:r>
          </a:p>
          <a:p>
            <a:pPr lvl="1" eaLnBrk="1" hangingPunct="1">
              <a:lnSpc>
                <a:spcPct val="80000"/>
              </a:lnSpc>
              <a:buFont typeface="Wingdings" pitchFamily="2" charset="2"/>
              <a:buNone/>
            </a:pPr>
            <a:r>
              <a:rPr lang="en-CA" sz="2800" dirty="0" smtClean="0"/>
              <a:t>-Weight training, anaerobic/aerobic exercise </a:t>
            </a:r>
          </a:p>
          <a:p>
            <a:pPr lvl="1" eaLnBrk="1" hangingPunct="1">
              <a:lnSpc>
                <a:spcPct val="80000"/>
              </a:lnSpc>
              <a:buFont typeface="Wingdings" pitchFamily="2" charset="2"/>
              <a:buNone/>
            </a:pPr>
            <a:r>
              <a:rPr lang="en-CA" sz="2800" dirty="0" smtClean="0"/>
              <a:t>-Badminton 	-Basketball 	-Volleyball </a:t>
            </a:r>
          </a:p>
          <a:p>
            <a:pPr lvl="1" eaLnBrk="1" hangingPunct="1">
              <a:lnSpc>
                <a:spcPct val="80000"/>
              </a:lnSpc>
              <a:buFont typeface="Wingdings" pitchFamily="2" charset="2"/>
              <a:buNone/>
            </a:pPr>
            <a:r>
              <a:rPr lang="en-CA" sz="2800" dirty="0" smtClean="0"/>
              <a:t>-Soccer 		-Softball 	-Orienteering </a:t>
            </a:r>
            <a:endParaRPr lang="en-US" sz="2800" dirty="0" smtClean="0"/>
          </a:p>
          <a:p>
            <a:pPr marL="0" indent="0" algn="ctr">
              <a:lnSpc>
                <a:spcPct val="80000"/>
              </a:lnSpc>
              <a:buNone/>
            </a:pPr>
            <a:endParaRPr lang="en-CA" sz="2800" b="1" i="1" dirty="0" smtClean="0"/>
          </a:p>
          <a:p>
            <a:pPr marL="0" indent="0" algn="ctr">
              <a:lnSpc>
                <a:spcPct val="80000"/>
              </a:lnSpc>
              <a:buNone/>
            </a:pPr>
            <a:r>
              <a:rPr lang="en-CA" sz="2800" b="1" i="1" dirty="0" smtClean="0"/>
              <a:t>Prerequisite </a:t>
            </a:r>
            <a:r>
              <a:rPr lang="en-CA" sz="2800" b="1" i="1" dirty="0"/>
              <a:t>for Outdoor Pursuits 110 &amp; </a:t>
            </a:r>
            <a:endParaRPr lang="en-CA" sz="2800" b="1" i="1" dirty="0" smtClean="0"/>
          </a:p>
          <a:p>
            <a:pPr marL="0" indent="0" algn="ctr">
              <a:lnSpc>
                <a:spcPct val="80000"/>
              </a:lnSpc>
              <a:buNone/>
            </a:pPr>
            <a:r>
              <a:rPr lang="en-CA" sz="2800" b="1" i="1" dirty="0" smtClean="0"/>
              <a:t>Physical </a:t>
            </a:r>
            <a:r>
              <a:rPr lang="en-CA" sz="2800" b="1" i="1" dirty="0"/>
              <a:t>Education </a:t>
            </a:r>
            <a:r>
              <a:rPr lang="en-CA" sz="2800" b="1" i="1" dirty="0" smtClean="0"/>
              <a:t>Leadership 120</a:t>
            </a:r>
            <a:endParaRPr lang="en-CA" sz="2800" b="1" i="1" dirty="0"/>
          </a:p>
          <a:p>
            <a:pPr marL="0" indent="0" eaLnBrk="1" hangingPunct="1">
              <a:lnSpc>
                <a:spcPct val="80000"/>
              </a:lnSpc>
              <a:buNone/>
            </a:pPr>
            <a:endParaRPr lang="en-US" sz="2800" dirty="0" smtClean="0"/>
          </a:p>
          <a:p>
            <a:pPr marL="0" indent="0" eaLnBrk="1" hangingPunct="1">
              <a:lnSpc>
                <a:spcPct val="80000"/>
              </a:lnSpc>
              <a:buNone/>
            </a:pPr>
            <a:endParaRPr lang="en-US" sz="2800" b="1" i="1" dirty="0" smtClean="0"/>
          </a:p>
        </p:txBody>
      </p:sp>
      <p:sp>
        <p:nvSpPr>
          <p:cNvPr id="14339" name="Rectangle 2"/>
          <p:cNvSpPr>
            <a:spLocks noGrp="1" noChangeArrowheads="1"/>
          </p:cNvSpPr>
          <p:nvPr>
            <p:ph type="title"/>
          </p:nvPr>
        </p:nvSpPr>
        <p:spPr/>
        <p:txBody>
          <a:bodyPr>
            <a:normAutofit/>
          </a:bodyPr>
          <a:lstStyle/>
          <a:p>
            <a:pPr eaLnBrk="1" hangingPunct="1"/>
            <a:r>
              <a:rPr lang="en-CA" sz="4000" b="1" dirty="0" smtClean="0">
                <a:latin typeface="+mn-lt"/>
              </a:rPr>
              <a:t>Health &amp; Physical Education 10</a:t>
            </a:r>
            <a:endParaRPr lang="en-US" sz="4000" b="1" dirty="0" smtClean="0">
              <a:latin typeface="+mn-lt"/>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Grp="1" noChangeArrowheads="1"/>
          </p:cNvSpPr>
          <p:nvPr>
            <p:ph idx="1"/>
          </p:nvPr>
        </p:nvSpPr>
        <p:spPr/>
        <p:txBody>
          <a:bodyPr>
            <a:normAutofit lnSpcReduction="10000"/>
          </a:bodyPr>
          <a:lstStyle/>
          <a:p>
            <a:pPr eaLnBrk="1" hangingPunct="1"/>
            <a:r>
              <a:rPr lang="en-US" sz="3200" dirty="0" smtClean="0"/>
              <a:t>Choose your two electives carefully.</a:t>
            </a:r>
          </a:p>
          <a:p>
            <a:pPr eaLnBrk="1" hangingPunct="1"/>
            <a:r>
              <a:rPr lang="en-US" sz="3200" dirty="0" smtClean="0"/>
              <a:t>Consider your interests and the courses you may wish to take in Grades 11 &amp; 12.</a:t>
            </a:r>
          </a:p>
          <a:p>
            <a:pPr eaLnBrk="1" hangingPunct="1"/>
            <a:endParaRPr lang="en-US" dirty="0" smtClean="0"/>
          </a:p>
          <a:p>
            <a:pPr marL="0" indent="0" algn="ctr" eaLnBrk="1" hangingPunct="1">
              <a:buNone/>
            </a:pPr>
            <a:r>
              <a:rPr lang="en-US" sz="2800" b="1" i="1" dirty="0" smtClean="0"/>
              <a:t>You</a:t>
            </a:r>
            <a:r>
              <a:rPr lang="en-US" sz="2800" b="1" i="1" u="sng" dirty="0" smtClean="0"/>
              <a:t> must </a:t>
            </a:r>
            <a:r>
              <a:rPr lang="en-US" sz="2800" b="1" i="1" dirty="0" smtClean="0"/>
              <a:t>also choose </a:t>
            </a:r>
            <a:r>
              <a:rPr lang="en-US" sz="2800" b="1" i="1" u="sng" dirty="0" smtClean="0"/>
              <a:t>one</a:t>
            </a:r>
            <a:r>
              <a:rPr lang="en-US" sz="2800" b="1" i="1" dirty="0" smtClean="0"/>
              <a:t> elective as an </a:t>
            </a:r>
          </a:p>
          <a:p>
            <a:pPr marL="0" indent="0" algn="ctr" eaLnBrk="1" hangingPunct="1">
              <a:buNone/>
            </a:pPr>
            <a:r>
              <a:rPr lang="en-US" sz="2800" b="1" i="1" dirty="0" smtClean="0"/>
              <a:t>Alternate that </a:t>
            </a:r>
            <a:r>
              <a:rPr lang="en-US" sz="2800" b="1" i="1" u="sng" dirty="0" smtClean="0"/>
              <a:t>will be used </a:t>
            </a:r>
            <a:r>
              <a:rPr lang="en-US" sz="2800" b="1" i="1" dirty="0" smtClean="0"/>
              <a:t>if your </a:t>
            </a:r>
          </a:p>
          <a:p>
            <a:pPr marL="0" indent="0" algn="ctr" eaLnBrk="1" hangingPunct="1">
              <a:buNone/>
            </a:pPr>
            <a:r>
              <a:rPr lang="en-US" sz="2800" b="1" i="1" dirty="0" smtClean="0"/>
              <a:t>chosen electives cannot be scheduled.</a:t>
            </a:r>
            <a:endParaRPr lang="en-US" sz="2800" b="1" i="1" u="sng" dirty="0" smtClean="0"/>
          </a:p>
        </p:txBody>
      </p:sp>
      <p:sp>
        <p:nvSpPr>
          <p:cNvPr id="15363" name="Rectangle 2"/>
          <p:cNvSpPr>
            <a:spLocks noGrp="1" noChangeArrowheads="1"/>
          </p:cNvSpPr>
          <p:nvPr>
            <p:ph type="title"/>
          </p:nvPr>
        </p:nvSpPr>
        <p:spPr/>
        <p:txBody>
          <a:bodyPr>
            <a:normAutofit/>
          </a:bodyPr>
          <a:lstStyle/>
          <a:p>
            <a:pPr eaLnBrk="1" hangingPunct="1"/>
            <a:r>
              <a:rPr lang="en-US" sz="4000" dirty="0" smtClean="0">
                <a:latin typeface="+mn-lt"/>
              </a:rPr>
              <a:t>Choosing Electives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675466"/>
            <a:ext cx="7408333" cy="3877733"/>
          </a:xfrm>
        </p:spPr>
        <p:txBody>
          <a:bodyPr>
            <a:normAutofit fontScale="77500" lnSpcReduction="20000"/>
          </a:bodyPr>
          <a:lstStyle/>
          <a:p>
            <a:r>
              <a:rPr lang="en-US" sz="2800" dirty="0" smtClean="0"/>
              <a:t>All courses will be selected using an on-line request  process through Power School </a:t>
            </a:r>
          </a:p>
          <a:p>
            <a:r>
              <a:rPr lang="en-US" sz="2800" dirty="0" smtClean="0"/>
              <a:t>This will be done during Extended Homerooms March 18</a:t>
            </a:r>
            <a:r>
              <a:rPr lang="en-US" sz="2800" baseline="30000" dirty="0" smtClean="0"/>
              <a:t>th</a:t>
            </a:r>
            <a:r>
              <a:rPr lang="en-US" sz="2800" dirty="0" smtClean="0"/>
              <a:t> -21</a:t>
            </a:r>
            <a:r>
              <a:rPr lang="en-US" sz="2800" baseline="30000" dirty="0" smtClean="0"/>
              <a:t>st</a:t>
            </a:r>
            <a:r>
              <a:rPr lang="en-US" sz="2800" dirty="0" smtClean="0"/>
              <a:t>.</a:t>
            </a:r>
            <a:endParaRPr lang="en-US" sz="2800" dirty="0"/>
          </a:p>
          <a:p>
            <a:r>
              <a:rPr lang="en-US" sz="2800" b="1" dirty="0" smtClean="0"/>
              <a:t>You will need your user ID and password to gain access to the system; you should  have logged in once to a school computer in order to change your password prior to this.  Ask your HR teacher if you need to reset your password.</a:t>
            </a:r>
          </a:p>
          <a:p>
            <a:r>
              <a:rPr lang="en-US" sz="2800" dirty="0" smtClean="0"/>
              <a:t>You will need a completed course selection form.</a:t>
            </a:r>
          </a:p>
          <a:p>
            <a:r>
              <a:rPr lang="en-US" sz="2800" dirty="0" smtClean="0"/>
              <a:t>You will not be allowed to enter any course requests without the form</a:t>
            </a:r>
          </a:p>
          <a:p>
            <a:endParaRPr lang="en-US" dirty="0" smtClean="0"/>
          </a:p>
          <a:p>
            <a:endParaRPr lang="en-US" dirty="0"/>
          </a:p>
        </p:txBody>
      </p:sp>
      <p:sp>
        <p:nvSpPr>
          <p:cNvPr id="2" name="Title 1"/>
          <p:cNvSpPr>
            <a:spLocks noGrp="1"/>
          </p:cNvSpPr>
          <p:nvPr>
            <p:ph type="title"/>
          </p:nvPr>
        </p:nvSpPr>
        <p:spPr/>
        <p:txBody>
          <a:bodyPr>
            <a:normAutofit/>
          </a:bodyPr>
          <a:lstStyle/>
          <a:p>
            <a:r>
              <a:rPr lang="en-US" sz="4000" b="1" dirty="0" smtClean="0">
                <a:latin typeface="+mn-lt"/>
              </a:rPr>
              <a:t>The Course Selection Process</a:t>
            </a:r>
            <a:endParaRPr lang="en-US" sz="4000" b="1" dirty="0">
              <a:latin typeface="+mn-lt"/>
            </a:endParaRPr>
          </a:p>
        </p:txBody>
      </p:sp>
    </p:spTree>
    <p:extLst>
      <p:ext uri="{BB962C8B-B14F-4D97-AF65-F5344CB8AC3E}">
        <p14:creationId xmlns:p14="http://schemas.microsoft.com/office/powerpoint/2010/main" val="1944474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09800"/>
            <a:ext cx="7886700" cy="4351338"/>
          </a:xfrm>
        </p:spPr>
        <p:txBody>
          <a:bodyPr>
            <a:noAutofit/>
          </a:bodyPr>
          <a:lstStyle/>
          <a:p>
            <a:r>
              <a:rPr lang="en-US" sz="2800" dirty="0" smtClean="0"/>
              <a:t>Once requests have been entered and submitted, they cannot be changed</a:t>
            </a:r>
          </a:p>
          <a:p>
            <a:r>
              <a:rPr lang="en-US" sz="2800" dirty="0" smtClean="0"/>
              <a:t>You will receive a verification form listing the courses you have chosen; it</a:t>
            </a:r>
            <a:r>
              <a:rPr lang="en-US" sz="2800" dirty="0"/>
              <a:t> </a:t>
            </a:r>
            <a:r>
              <a:rPr lang="en-US" sz="2800" dirty="0" smtClean="0"/>
              <a:t>must be signed by your parent/guardian and returned</a:t>
            </a:r>
          </a:p>
          <a:p>
            <a:r>
              <a:rPr lang="en-US" sz="2800" dirty="0" smtClean="0"/>
              <a:t>If there are any changes, mark them on the form and they will be made</a:t>
            </a:r>
          </a:p>
          <a:p>
            <a:r>
              <a:rPr lang="en-US" sz="2800" dirty="0" smtClean="0"/>
              <a:t>There will be no changes made after this point</a:t>
            </a:r>
          </a:p>
          <a:p>
            <a:pPr marL="0" indent="0" algn="ctr">
              <a:buNone/>
            </a:pPr>
            <a:r>
              <a:rPr lang="en-US" sz="2800" b="1" i="1" dirty="0" smtClean="0"/>
              <a:t>Except for failures</a:t>
            </a:r>
            <a:endParaRPr lang="en-US" sz="2800" b="1" i="1" dirty="0"/>
          </a:p>
        </p:txBody>
      </p:sp>
      <p:sp>
        <p:nvSpPr>
          <p:cNvPr id="2" name="Title 1"/>
          <p:cNvSpPr>
            <a:spLocks noGrp="1"/>
          </p:cNvSpPr>
          <p:nvPr>
            <p:ph type="title"/>
          </p:nvPr>
        </p:nvSpPr>
        <p:spPr>
          <a:xfrm>
            <a:off x="628650" y="365127"/>
            <a:ext cx="7886700" cy="854074"/>
          </a:xfrm>
        </p:spPr>
        <p:txBody>
          <a:bodyPr>
            <a:normAutofit/>
          </a:bodyPr>
          <a:lstStyle/>
          <a:p>
            <a:endParaRPr lang="en-US" sz="4000" b="1" dirty="0">
              <a:latin typeface="+mn-lt"/>
            </a:endParaRPr>
          </a:p>
        </p:txBody>
      </p:sp>
    </p:spTree>
    <p:extLst>
      <p:ext uri="{BB962C8B-B14F-4D97-AF65-F5344CB8AC3E}">
        <p14:creationId xmlns:p14="http://schemas.microsoft.com/office/powerpoint/2010/main" val="2303790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000" dirty="0" smtClean="0"/>
              <a:t>The following slides are to be shown during the Extended Homerooms March 18-21 to guide students through the process</a:t>
            </a:r>
            <a:endParaRPr lang="en-US" sz="40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618580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675466"/>
            <a:ext cx="7408333" cy="4030133"/>
          </a:xfrm>
        </p:spPr>
        <p:txBody>
          <a:bodyPr>
            <a:normAutofit fontScale="92500" lnSpcReduction="20000"/>
          </a:bodyPr>
          <a:lstStyle/>
          <a:p>
            <a:pPr lvl="0">
              <a:buClr>
                <a:srgbClr val="0BD0D9"/>
              </a:buClr>
              <a:buSzPct val="95000"/>
              <a:buFont typeface="Wingdings 2"/>
              <a:buChar char=""/>
            </a:pPr>
            <a:r>
              <a:rPr lang="fr-FR" sz="2600" dirty="0">
                <a:solidFill>
                  <a:prstClr val="black"/>
                </a:solidFill>
                <a:latin typeface="Constantia"/>
              </a:rPr>
              <a:t>In case of </a:t>
            </a:r>
            <a:r>
              <a:rPr lang="fr-FR" sz="2600" dirty="0" err="1">
                <a:solidFill>
                  <a:prstClr val="black"/>
                </a:solidFill>
                <a:latin typeface="Constantia"/>
              </a:rPr>
              <a:t>username</a:t>
            </a:r>
            <a:r>
              <a:rPr lang="fr-FR" sz="2600" dirty="0">
                <a:solidFill>
                  <a:prstClr val="black"/>
                </a:solidFill>
                <a:latin typeface="Constantia"/>
              </a:rPr>
              <a:t> /</a:t>
            </a:r>
            <a:r>
              <a:rPr lang="fr-FR" sz="2600" dirty="0" err="1">
                <a:solidFill>
                  <a:prstClr val="black"/>
                </a:solidFill>
                <a:latin typeface="Constantia"/>
              </a:rPr>
              <a:t>password</a:t>
            </a:r>
            <a:r>
              <a:rPr lang="fr-FR" sz="2600" dirty="0">
                <a:solidFill>
                  <a:prstClr val="black"/>
                </a:solidFill>
                <a:latin typeface="Constantia"/>
              </a:rPr>
              <a:t> </a:t>
            </a:r>
            <a:r>
              <a:rPr lang="fr-FR" sz="2600" dirty="0" err="1" smtClean="0">
                <a:solidFill>
                  <a:prstClr val="black"/>
                </a:solidFill>
                <a:latin typeface="Constantia"/>
              </a:rPr>
              <a:t>unknowns</a:t>
            </a:r>
            <a:r>
              <a:rPr lang="fr-FR" sz="2600" dirty="0">
                <a:solidFill>
                  <a:prstClr val="black"/>
                </a:solidFill>
                <a:latin typeface="Constantia"/>
              </a:rPr>
              <a:t>:</a:t>
            </a:r>
            <a:r>
              <a:rPr lang="fr-FR" sz="2600" dirty="0" smtClean="0">
                <a:solidFill>
                  <a:prstClr val="black"/>
                </a:solidFill>
                <a:latin typeface="Constantia"/>
              </a:rPr>
              <a:t> HR </a:t>
            </a:r>
            <a:r>
              <a:rPr lang="fr-FR" sz="2600" dirty="0" err="1" smtClean="0">
                <a:solidFill>
                  <a:prstClr val="black"/>
                </a:solidFill>
                <a:latin typeface="Constantia"/>
              </a:rPr>
              <a:t>teachers</a:t>
            </a:r>
            <a:r>
              <a:rPr lang="fr-FR" sz="2600" dirty="0" smtClean="0">
                <a:solidFill>
                  <a:prstClr val="black"/>
                </a:solidFill>
                <a:latin typeface="Constantia"/>
              </a:rPr>
              <a:t> </a:t>
            </a:r>
            <a:r>
              <a:rPr lang="fr-FR" sz="2600" dirty="0" err="1" smtClean="0">
                <a:solidFill>
                  <a:prstClr val="black"/>
                </a:solidFill>
                <a:latin typeface="Constantia"/>
              </a:rPr>
              <a:t>need</a:t>
            </a:r>
            <a:r>
              <a:rPr lang="fr-FR" sz="2600" dirty="0" smtClean="0">
                <a:solidFill>
                  <a:prstClr val="black"/>
                </a:solidFill>
                <a:latin typeface="Constantia"/>
              </a:rPr>
              <a:t> to </a:t>
            </a:r>
            <a:r>
              <a:rPr lang="fr-FR" sz="2600" dirty="0" err="1" smtClean="0">
                <a:solidFill>
                  <a:prstClr val="black"/>
                </a:solidFill>
                <a:latin typeface="Constantia"/>
              </a:rPr>
              <a:t>request</a:t>
            </a:r>
            <a:r>
              <a:rPr lang="fr-FR" sz="2600" dirty="0" smtClean="0">
                <a:solidFill>
                  <a:prstClr val="black"/>
                </a:solidFill>
                <a:latin typeface="Constantia"/>
              </a:rPr>
              <a:t> </a:t>
            </a:r>
            <a:r>
              <a:rPr lang="fr-FR" sz="2600" dirty="0" err="1" smtClean="0">
                <a:solidFill>
                  <a:prstClr val="black"/>
                </a:solidFill>
                <a:latin typeface="Constantia"/>
              </a:rPr>
              <a:t>it</a:t>
            </a:r>
            <a:r>
              <a:rPr lang="fr-FR" sz="2600" dirty="0" smtClean="0">
                <a:solidFill>
                  <a:prstClr val="black"/>
                </a:solidFill>
                <a:latin typeface="Constantia"/>
              </a:rPr>
              <a:t> via </a:t>
            </a:r>
            <a:r>
              <a:rPr lang="fr-FR" sz="2600" dirty="0" err="1" smtClean="0">
                <a:solidFill>
                  <a:prstClr val="black"/>
                </a:solidFill>
                <a:latin typeface="Constantia"/>
              </a:rPr>
              <a:t>tech</a:t>
            </a:r>
            <a:r>
              <a:rPr lang="fr-FR" sz="2600" dirty="0" smtClean="0">
                <a:solidFill>
                  <a:prstClr val="black"/>
                </a:solidFill>
                <a:latin typeface="Constantia"/>
              </a:rPr>
              <a:t> </a:t>
            </a:r>
            <a:r>
              <a:rPr lang="fr-FR" sz="2600" dirty="0" err="1" smtClean="0">
                <a:solidFill>
                  <a:prstClr val="black"/>
                </a:solidFill>
                <a:latin typeface="Constantia"/>
              </a:rPr>
              <a:t>teachers</a:t>
            </a:r>
            <a:r>
              <a:rPr lang="fr-FR" sz="2600" dirty="0" smtClean="0">
                <a:solidFill>
                  <a:prstClr val="black"/>
                </a:solidFill>
                <a:latin typeface="Constantia"/>
              </a:rPr>
              <a:t>.</a:t>
            </a:r>
            <a:endParaRPr lang="fr-FR" sz="2600" dirty="0">
              <a:solidFill>
                <a:prstClr val="black"/>
              </a:solidFill>
              <a:latin typeface="Constantia"/>
            </a:endParaRPr>
          </a:p>
          <a:p>
            <a:pPr lvl="0">
              <a:buClr>
                <a:srgbClr val="0BD0D9"/>
              </a:buClr>
              <a:buSzPct val="95000"/>
              <a:buFont typeface="Wingdings 2"/>
              <a:buChar char=""/>
            </a:pPr>
            <a:r>
              <a:rPr lang="en-US" sz="2600" dirty="0" smtClean="0">
                <a:solidFill>
                  <a:prstClr val="black"/>
                </a:solidFill>
                <a:latin typeface="Constantia"/>
              </a:rPr>
              <a:t>Login </a:t>
            </a:r>
            <a:r>
              <a:rPr lang="en-US" sz="2600" dirty="0">
                <a:solidFill>
                  <a:prstClr val="black"/>
                </a:solidFill>
                <a:latin typeface="Constantia"/>
              </a:rPr>
              <a:t>here: </a:t>
            </a:r>
            <a:r>
              <a:rPr lang="fr-FR" sz="2600" dirty="0" err="1">
                <a:solidFill>
                  <a:prstClr val="black"/>
                </a:solidFill>
                <a:latin typeface="Constantia"/>
                <a:hlinkClick r:id="rId2"/>
              </a:rPr>
              <a:t>Student</a:t>
            </a:r>
            <a:r>
              <a:rPr lang="fr-FR" sz="2600" dirty="0">
                <a:solidFill>
                  <a:prstClr val="black"/>
                </a:solidFill>
                <a:latin typeface="Constantia"/>
                <a:hlinkClick r:id="rId2"/>
              </a:rPr>
              <a:t> Course </a:t>
            </a:r>
            <a:r>
              <a:rPr lang="fr-FR" sz="2600" dirty="0" err="1">
                <a:solidFill>
                  <a:prstClr val="black"/>
                </a:solidFill>
                <a:latin typeface="Constantia"/>
                <a:hlinkClick r:id="rId2"/>
              </a:rPr>
              <a:t>Selection</a:t>
            </a:r>
            <a:r>
              <a:rPr lang="fr-FR" sz="2600" dirty="0">
                <a:solidFill>
                  <a:prstClr val="black"/>
                </a:solidFill>
                <a:latin typeface="Constantia"/>
                <a:hlinkClick r:id="rId2"/>
              </a:rPr>
              <a:t> Login Page</a:t>
            </a:r>
            <a:endParaRPr lang="fr-FR" sz="2600" dirty="0">
              <a:solidFill>
                <a:prstClr val="black"/>
              </a:solidFill>
              <a:latin typeface="Constantia"/>
            </a:endParaRPr>
          </a:p>
          <a:p>
            <a:r>
              <a:rPr lang="en-US" sz="2800" dirty="0" smtClean="0"/>
              <a:t>Step 1: Choose 2 Elective Courses</a:t>
            </a:r>
          </a:p>
          <a:p>
            <a:r>
              <a:rPr lang="en-US" sz="2800" dirty="0" smtClean="0"/>
              <a:t>Step 2: Choose 1 Alternate Elective</a:t>
            </a:r>
          </a:p>
          <a:p>
            <a:pPr marL="0" indent="0" algn="ctr">
              <a:buNone/>
            </a:pPr>
            <a:r>
              <a:rPr lang="en-US" sz="2800" b="1" dirty="0" smtClean="0"/>
              <a:t>Caution: </a:t>
            </a:r>
            <a:r>
              <a:rPr lang="en-US" sz="2800" dirty="0" smtClean="0"/>
              <a:t>Music electives must be chosen using the course names listed on your course selection form</a:t>
            </a:r>
          </a:p>
          <a:p>
            <a:pPr marL="0" indent="0" algn="ctr">
              <a:buNone/>
            </a:pPr>
            <a:endParaRPr lang="en-US" sz="2800" b="1" i="1" dirty="0" smtClean="0"/>
          </a:p>
          <a:p>
            <a:pPr marL="0" indent="0" algn="ctr">
              <a:buNone/>
            </a:pPr>
            <a:r>
              <a:rPr lang="en-US" sz="2800" b="1" i="1" dirty="0" smtClean="0"/>
              <a:t>You will not be able to submit your request unless all screens are completed correctly</a:t>
            </a:r>
            <a:endParaRPr lang="en-US" sz="2800" b="1" i="1" dirty="0"/>
          </a:p>
        </p:txBody>
      </p:sp>
      <p:sp>
        <p:nvSpPr>
          <p:cNvPr id="2" name="Title 1"/>
          <p:cNvSpPr>
            <a:spLocks noGrp="1"/>
          </p:cNvSpPr>
          <p:nvPr>
            <p:ph type="title"/>
          </p:nvPr>
        </p:nvSpPr>
        <p:spPr/>
        <p:txBody>
          <a:bodyPr>
            <a:normAutofit/>
          </a:bodyPr>
          <a:lstStyle/>
          <a:p>
            <a:r>
              <a:rPr lang="en-US" sz="4000" b="1" dirty="0" smtClean="0">
                <a:latin typeface="+mn-lt"/>
              </a:rPr>
              <a:t>Log-on using Student ID &amp; Password</a:t>
            </a:r>
            <a:endParaRPr lang="en-US" sz="4000" b="1" dirty="0">
              <a:latin typeface="+mn-lt"/>
            </a:endParaRPr>
          </a:p>
        </p:txBody>
      </p:sp>
    </p:spTree>
    <p:extLst>
      <p:ext uri="{BB962C8B-B14F-4D97-AF65-F5344CB8AC3E}">
        <p14:creationId xmlns:p14="http://schemas.microsoft.com/office/powerpoint/2010/main" val="31193113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500" y="2209800"/>
            <a:ext cx="8763000" cy="4343400"/>
          </a:xfrm>
        </p:spPr>
      </p:pic>
      <p:sp>
        <p:nvSpPr>
          <p:cNvPr id="3" name="Title 2"/>
          <p:cNvSpPr>
            <a:spLocks noGrp="1"/>
          </p:cNvSpPr>
          <p:nvPr>
            <p:ph type="title"/>
          </p:nvPr>
        </p:nvSpPr>
        <p:spPr>
          <a:xfrm>
            <a:off x="7581900" y="2209800"/>
            <a:ext cx="1371600" cy="371856"/>
          </a:xfrm>
          <a:solidFill>
            <a:schemeClr val="bg1"/>
          </a:solidFill>
        </p:spPr>
        <p:txBody>
          <a:bodyPr>
            <a:noAutofit/>
          </a:bodyPr>
          <a:lstStyle/>
          <a:p>
            <a:r>
              <a:rPr lang="en-US" sz="2000" b="1" dirty="0" smtClean="0">
                <a:solidFill>
                  <a:schemeClr val="tx1"/>
                </a:solidFill>
              </a:rPr>
              <a:t>2019-2020</a:t>
            </a:r>
            <a:endParaRPr lang="en-US" sz="2000" b="1" dirty="0">
              <a:solidFill>
                <a:schemeClr val="tx1"/>
              </a:solidFill>
            </a:endParaRPr>
          </a:p>
        </p:txBody>
      </p:sp>
    </p:spTree>
    <p:extLst>
      <p:ext uri="{BB962C8B-B14F-4D97-AF65-F5344CB8AC3E}">
        <p14:creationId xmlns:p14="http://schemas.microsoft.com/office/powerpoint/2010/main" val="40999506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4000" dirty="0" smtClean="0"/>
              <a:t>Have your homeroom teacher verify that what you have selected matches your course planning form.</a:t>
            </a:r>
          </a:p>
          <a:p>
            <a:r>
              <a:rPr lang="en-US" sz="4000" dirty="0" smtClean="0"/>
              <a:t>Log Off so next student can Log On</a:t>
            </a:r>
          </a:p>
          <a:p>
            <a:r>
              <a:rPr lang="en-US" sz="4000" dirty="0" smtClean="0"/>
              <a:t>Do not shut down the computer unless directed to do so</a:t>
            </a:r>
          </a:p>
          <a:p>
            <a:r>
              <a:rPr lang="en-US" sz="4000" dirty="0" smtClean="0"/>
              <a:t>Give your Course Planning Form to HR teacher-They will be kept on file</a:t>
            </a:r>
            <a:endParaRPr lang="en-US" sz="4000" dirty="0"/>
          </a:p>
        </p:txBody>
      </p:sp>
      <p:sp>
        <p:nvSpPr>
          <p:cNvPr id="2" name="Title 1"/>
          <p:cNvSpPr>
            <a:spLocks noGrp="1"/>
          </p:cNvSpPr>
          <p:nvPr>
            <p:ph type="title"/>
          </p:nvPr>
        </p:nvSpPr>
        <p:spPr/>
        <p:txBody>
          <a:bodyPr>
            <a:normAutofit/>
          </a:bodyPr>
          <a:lstStyle/>
          <a:p>
            <a:r>
              <a:rPr lang="en-US" sz="4000" b="1" dirty="0" smtClean="0">
                <a:latin typeface="+mn-lt"/>
              </a:rPr>
              <a:t>When Finished</a:t>
            </a:r>
            <a:endParaRPr lang="en-US" sz="4000" b="1" dirty="0">
              <a:latin typeface="+mn-lt"/>
            </a:endParaRPr>
          </a:p>
        </p:txBody>
      </p:sp>
    </p:spTree>
    <p:extLst>
      <p:ext uri="{BB962C8B-B14F-4D97-AF65-F5344CB8AC3E}">
        <p14:creationId xmlns:p14="http://schemas.microsoft.com/office/powerpoint/2010/main" val="2280914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0" indent="-457200"/>
            <a:r>
              <a:rPr lang="en-US" sz="2800" dirty="0" smtClean="0"/>
              <a:t>All Grade 9 courses must be passed in order to enter corresponding Grade 10 courses</a:t>
            </a:r>
          </a:p>
          <a:p>
            <a:pPr marL="457200" indent="-457200"/>
            <a:r>
              <a:rPr lang="en-US" sz="2800" dirty="0" smtClean="0"/>
              <a:t>Failed </a:t>
            </a:r>
            <a:r>
              <a:rPr lang="en-US" sz="2800" dirty="0"/>
              <a:t>courses must be repeated in Summer School </a:t>
            </a:r>
            <a:r>
              <a:rPr lang="en-US" sz="2800" dirty="0" smtClean="0"/>
              <a:t>(preferred, if </a:t>
            </a:r>
            <a:r>
              <a:rPr lang="en-US" sz="2800" dirty="0"/>
              <a:t>available) or in Grade 10 </a:t>
            </a:r>
          </a:p>
          <a:p>
            <a:pPr marL="457200" indent="-457200"/>
            <a:r>
              <a:rPr lang="en-US" sz="2800" dirty="0" smtClean="0"/>
              <a:t>Courses </a:t>
            </a:r>
            <a:r>
              <a:rPr lang="en-US" sz="2800" dirty="0"/>
              <a:t>repeated in Grade 10 will result in </a:t>
            </a:r>
            <a:r>
              <a:rPr lang="en-US" sz="2800" dirty="0" smtClean="0"/>
              <a:t>the </a:t>
            </a:r>
            <a:r>
              <a:rPr lang="en-US" sz="2800" dirty="0"/>
              <a:t>corresponding Grade 10 course to be taken in Grade 11</a:t>
            </a:r>
          </a:p>
          <a:p>
            <a:pPr marL="457200" indent="-457200"/>
            <a:r>
              <a:rPr lang="en-US" sz="2800" dirty="0" smtClean="0"/>
              <a:t>This </a:t>
            </a:r>
            <a:r>
              <a:rPr lang="en-US" sz="2800" dirty="0"/>
              <a:t>will impact the number of credits you can earn toward graduation in grades 11-12</a:t>
            </a:r>
          </a:p>
          <a:p>
            <a:endParaRPr lang="en-US" dirty="0"/>
          </a:p>
        </p:txBody>
      </p:sp>
      <p:sp>
        <p:nvSpPr>
          <p:cNvPr id="4" name="Title 3"/>
          <p:cNvSpPr>
            <a:spLocks noGrp="1"/>
          </p:cNvSpPr>
          <p:nvPr>
            <p:ph type="title"/>
          </p:nvPr>
        </p:nvSpPr>
        <p:spPr/>
        <p:txBody>
          <a:bodyPr>
            <a:normAutofit/>
          </a:bodyPr>
          <a:lstStyle/>
          <a:p>
            <a:r>
              <a:rPr lang="en-US" sz="4000" b="1" dirty="0" smtClean="0">
                <a:latin typeface="+mn-lt"/>
              </a:rPr>
              <a:t>Grade 9 Courses Must be Passed</a:t>
            </a:r>
            <a:endParaRPr lang="en-US" sz="4000" b="1" dirty="0">
              <a:latin typeface="+mn-lt"/>
            </a:endParaRPr>
          </a:p>
        </p:txBody>
      </p:sp>
    </p:spTree>
    <p:extLst>
      <p:ext uri="{BB962C8B-B14F-4D97-AF65-F5344CB8AC3E}">
        <p14:creationId xmlns:p14="http://schemas.microsoft.com/office/powerpoint/2010/main" val="3475938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419600"/>
          </a:xfrm>
        </p:spPr>
        <p:txBody>
          <a:bodyPr>
            <a:normAutofit fontScale="92500" lnSpcReduction="20000"/>
          </a:bodyPr>
          <a:lstStyle/>
          <a:p>
            <a:r>
              <a:rPr lang="en-US" b="1" dirty="0" smtClean="0"/>
              <a:t>Students are enrolled in five courses per semester for four years.</a:t>
            </a:r>
          </a:p>
          <a:p>
            <a:r>
              <a:rPr lang="en-US" b="1" dirty="0" smtClean="0"/>
              <a:t>In grade 11, courses will begin to be valued with course credits. </a:t>
            </a:r>
            <a:endParaRPr lang="en-US" b="1" dirty="0"/>
          </a:p>
          <a:p>
            <a:r>
              <a:rPr lang="en-US" b="1" dirty="0" smtClean="0"/>
              <a:t>In the two years of grades 11 and 12, students can earn up to 20 credits (5 courses per semester). 17 must be passed.</a:t>
            </a:r>
          </a:p>
          <a:p>
            <a:r>
              <a:rPr lang="en-US" b="1" dirty="0" smtClean="0"/>
              <a:t>If you are taking grade nine courses in grade ten or grade 10 courses in grade 11, it means they are holding the place in your schedule of a grade 11 or 12 course later on.</a:t>
            </a:r>
          </a:p>
          <a:p>
            <a:r>
              <a:rPr lang="en-US" b="1" dirty="0" smtClean="0"/>
              <a:t>Without doing summer school, </a:t>
            </a:r>
            <a:r>
              <a:rPr lang="en-US" b="1" u="sng" dirty="0" smtClean="0"/>
              <a:t>you can only fail 3 one semester courses in your four years and still graduate on time. </a:t>
            </a:r>
            <a:r>
              <a:rPr lang="en-US" b="1" dirty="0" smtClean="0"/>
              <a:t>Courses like English (full year-are worth two single semester courses). For example, if you failed English and two more courses in grade 9, you are off track to graduate on time, unless you go to summer school.</a:t>
            </a:r>
            <a:endParaRPr lang="en-US" b="1" dirty="0"/>
          </a:p>
        </p:txBody>
      </p:sp>
      <p:sp>
        <p:nvSpPr>
          <p:cNvPr id="4" name="Title 3"/>
          <p:cNvSpPr>
            <a:spLocks noGrp="1"/>
          </p:cNvSpPr>
          <p:nvPr>
            <p:ph type="title"/>
          </p:nvPr>
        </p:nvSpPr>
        <p:spPr/>
        <p:txBody>
          <a:bodyPr>
            <a:normAutofit fontScale="90000"/>
          </a:bodyPr>
          <a:lstStyle/>
          <a:p>
            <a:r>
              <a:rPr lang="en-US" dirty="0" smtClean="0"/>
              <a:t>Course Failures </a:t>
            </a:r>
            <a:br>
              <a:rPr lang="en-US" dirty="0" smtClean="0"/>
            </a:br>
            <a:r>
              <a:rPr lang="en-US" dirty="0" smtClean="0"/>
              <a:t>Impacts on Graduating on Time</a:t>
            </a:r>
            <a:endParaRPr lang="en-US" dirty="0"/>
          </a:p>
        </p:txBody>
      </p:sp>
    </p:spTree>
    <p:extLst>
      <p:ext uri="{BB962C8B-B14F-4D97-AF65-F5344CB8AC3E}">
        <p14:creationId xmlns:p14="http://schemas.microsoft.com/office/powerpoint/2010/main" val="3840670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idx="1"/>
          </p:nvPr>
        </p:nvSpPr>
        <p:spPr>
          <a:xfrm>
            <a:off x="457201" y="2057400"/>
            <a:ext cx="7823200" cy="4800600"/>
          </a:xfrm>
        </p:spPr>
        <p:txBody>
          <a:bodyPr>
            <a:normAutofit fontScale="77500" lnSpcReduction="20000"/>
          </a:bodyPr>
          <a:lstStyle/>
          <a:p>
            <a:pPr lvl="1" eaLnBrk="1" hangingPunct="1"/>
            <a:r>
              <a:rPr lang="en-US" sz="2800" dirty="0" smtClean="0"/>
              <a:t>English 10 (full year)</a:t>
            </a:r>
          </a:p>
          <a:p>
            <a:pPr lvl="1" eaLnBrk="1" hangingPunct="1"/>
            <a:r>
              <a:rPr lang="en-US" sz="2800" dirty="0" smtClean="0"/>
              <a:t>Geometry, Measurement &amp; Finance or FI GMF 10</a:t>
            </a:r>
          </a:p>
          <a:p>
            <a:pPr lvl="1" eaLnBrk="1" hangingPunct="1"/>
            <a:r>
              <a:rPr lang="en-US" sz="2800" dirty="0" smtClean="0"/>
              <a:t>Numbers, Relations &amp; Functions or FI NRF 10</a:t>
            </a:r>
          </a:p>
          <a:p>
            <a:pPr lvl="1" eaLnBrk="1" hangingPunct="1"/>
            <a:r>
              <a:rPr lang="en-US" sz="2800" dirty="0" smtClean="0"/>
              <a:t>Post Intensive French/Maliseet 10 or                     </a:t>
            </a:r>
          </a:p>
          <a:p>
            <a:pPr marL="301943" lvl="1" indent="0" eaLnBrk="1" hangingPunct="1">
              <a:buNone/>
            </a:pPr>
            <a:r>
              <a:rPr lang="en-US" sz="2800" dirty="0"/>
              <a:t>	</a:t>
            </a:r>
            <a:r>
              <a:rPr lang="en-US" sz="2800" dirty="0" smtClean="0"/>
              <a:t>*FI Language Arts 10 (If you </a:t>
            </a:r>
            <a:r>
              <a:rPr lang="en-US" sz="2800" i="1" dirty="0" smtClean="0"/>
              <a:t>were</a:t>
            </a:r>
            <a:r>
              <a:rPr lang="en-US" sz="2800" dirty="0" smtClean="0"/>
              <a:t> in Immersion, you are 	required to continue in FILA 10)</a:t>
            </a:r>
          </a:p>
          <a:p>
            <a:pPr lvl="1" eaLnBrk="1" hangingPunct="1"/>
            <a:r>
              <a:rPr lang="en-US" sz="2800" dirty="0" smtClean="0"/>
              <a:t>Science or FI Science 10</a:t>
            </a:r>
          </a:p>
          <a:p>
            <a:pPr lvl="1" eaLnBrk="1" hangingPunct="1"/>
            <a:r>
              <a:rPr lang="en-US" sz="2800" dirty="0" smtClean="0"/>
              <a:t>Social Studies or FI Social Studies 10</a:t>
            </a:r>
          </a:p>
          <a:p>
            <a:pPr lvl="1" eaLnBrk="1" hangingPunct="1"/>
            <a:r>
              <a:rPr lang="en-US" sz="2800" dirty="0" smtClean="0"/>
              <a:t>Personal Development &amp; Career Planning 10</a:t>
            </a:r>
          </a:p>
          <a:p>
            <a:pPr marL="301943" lvl="1" indent="0" eaLnBrk="1" hangingPunct="1">
              <a:buNone/>
            </a:pPr>
            <a:r>
              <a:rPr lang="en-US" sz="2800" b="1" dirty="0" smtClean="0"/>
              <a:t>THESE REQUIRED COURSES WILL BE SELECTED FOR YOU. IF YOU ARE PLANNING TO WITHDRAW FROM IMMERSION, SEE GUIDANCE.</a:t>
            </a:r>
          </a:p>
          <a:p>
            <a:pPr lvl="1" algn="ctr" eaLnBrk="1" hangingPunct="1">
              <a:buFont typeface="Wingdings" pitchFamily="2" charset="2"/>
              <a:buNone/>
            </a:pPr>
            <a:endParaRPr lang="en-US" sz="2800" b="1" i="1" u="sng" dirty="0" smtClean="0"/>
          </a:p>
          <a:p>
            <a:pPr lvl="1" eaLnBrk="1" hangingPunct="1">
              <a:buFont typeface="Wingdings" pitchFamily="2" charset="2"/>
              <a:buNone/>
            </a:pPr>
            <a:r>
              <a:rPr lang="en-US" sz="2800" b="1" i="1" u="sng" dirty="0" smtClean="0"/>
              <a:t>And two additional electives</a:t>
            </a:r>
          </a:p>
        </p:txBody>
      </p:sp>
      <p:sp>
        <p:nvSpPr>
          <p:cNvPr id="5123" name="Rectangle 2"/>
          <p:cNvSpPr>
            <a:spLocks noGrp="1" noChangeArrowheads="1"/>
          </p:cNvSpPr>
          <p:nvPr>
            <p:ph type="title"/>
          </p:nvPr>
        </p:nvSpPr>
        <p:spPr/>
        <p:txBody>
          <a:bodyPr>
            <a:normAutofit fontScale="90000"/>
          </a:bodyPr>
          <a:lstStyle/>
          <a:p>
            <a:pPr eaLnBrk="1" hangingPunct="1"/>
            <a:r>
              <a:rPr lang="en-US" sz="4000" b="1" dirty="0" smtClean="0">
                <a:latin typeface="+mn-lt"/>
              </a:rPr>
              <a:t>Grade 10 </a:t>
            </a:r>
            <a:br>
              <a:rPr lang="en-US" sz="4000" b="1" dirty="0" smtClean="0">
                <a:latin typeface="+mn-lt"/>
              </a:rPr>
            </a:br>
            <a:r>
              <a:rPr lang="en-US" sz="4000" b="1" dirty="0" smtClean="0">
                <a:latin typeface="+mn-lt"/>
              </a:rPr>
              <a:t>Compulsory Program</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idx="1"/>
          </p:nvPr>
        </p:nvSpPr>
        <p:spPr>
          <a:xfrm>
            <a:off x="457200" y="1981200"/>
            <a:ext cx="8686800" cy="3886200"/>
          </a:xfrm>
        </p:spPr>
        <p:txBody>
          <a:bodyPr>
            <a:normAutofit lnSpcReduction="10000"/>
          </a:bodyPr>
          <a:lstStyle/>
          <a:p>
            <a:pPr eaLnBrk="1" hangingPunct="1"/>
            <a:r>
              <a:rPr lang="en-US" sz="3200" dirty="0" smtClean="0"/>
              <a:t>Broad Based Technology 10</a:t>
            </a:r>
            <a:endParaRPr lang="en-US" sz="3200" dirty="0"/>
          </a:p>
          <a:p>
            <a:pPr eaLnBrk="1" hangingPunct="1"/>
            <a:r>
              <a:rPr lang="en-US" sz="3200" dirty="0" smtClean="0"/>
              <a:t>Introduction to Applied Technology 110-1 credit</a:t>
            </a:r>
          </a:p>
          <a:p>
            <a:pPr eaLnBrk="1" hangingPunct="1"/>
            <a:r>
              <a:rPr lang="en-US" sz="3200" dirty="0" smtClean="0"/>
              <a:t>Music 10* Only one of the following:</a:t>
            </a:r>
          </a:p>
          <a:p>
            <a:pPr lvl="1"/>
            <a:r>
              <a:rPr lang="en-US" sz="2900" dirty="0" smtClean="0"/>
              <a:t>Choral, Instrumental, Keyboard or Guitar</a:t>
            </a:r>
          </a:p>
          <a:p>
            <a:pPr eaLnBrk="1" hangingPunct="1"/>
            <a:r>
              <a:rPr lang="en-US" sz="3200" dirty="0" smtClean="0"/>
              <a:t>Visual Arts 10</a:t>
            </a:r>
          </a:p>
          <a:p>
            <a:pPr eaLnBrk="1" hangingPunct="1"/>
            <a:r>
              <a:rPr lang="en-US" sz="3200" dirty="0" smtClean="0"/>
              <a:t>Health &amp; Physical Education 10</a:t>
            </a:r>
            <a:endParaRPr lang="en-US" dirty="0"/>
          </a:p>
          <a:p>
            <a:pPr marL="0" indent="0" algn="ctr" eaLnBrk="1" hangingPunct="1">
              <a:buNone/>
            </a:pPr>
            <a:r>
              <a:rPr lang="en-US" sz="3200" b="1" i="1" dirty="0" smtClean="0"/>
              <a:t>*These are Prerequisites for Grade 11/12 courses</a:t>
            </a:r>
          </a:p>
        </p:txBody>
      </p:sp>
      <p:sp>
        <p:nvSpPr>
          <p:cNvPr id="6147" name="Rectangle 2"/>
          <p:cNvSpPr>
            <a:spLocks noGrp="1" noChangeArrowheads="1"/>
          </p:cNvSpPr>
          <p:nvPr>
            <p:ph type="title"/>
          </p:nvPr>
        </p:nvSpPr>
        <p:spPr>
          <a:xfrm>
            <a:off x="533400" y="457200"/>
            <a:ext cx="8229600" cy="1371600"/>
          </a:xfrm>
        </p:spPr>
        <p:txBody>
          <a:bodyPr>
            <a:normAutofit/>
          </a:bodyPr>
          <a:lstStyle/>
          <a:p>
            <a:pPr eaLnBrk="1" hangingPunct="1"/>
            <a:r>
              <a:rPr lang="en-US" sz="4000" b="1" dirty="0" smtClean="0">
                <a:latin typeface="+mn-lt"/>
              </a:rPr>
              <a:t>Grade 10 Electives</a:t>
            </a:r>
            <a:br>
              <a:rPr lang="en-US" sz="4000" b="1" dirty="0" smtClean="0">
                <a:latin typeface="+mn-lt"/>
              </a:rPr>
            </a:br>
            <a:r>
              <a:rPr lang="en-US" sz="4000" b="1" dirty="0" smtClean="0">
                <a:latin typeface="+mn-lt"/>
              </a:rPr>
              <a:t>Choose Just Two</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The Course Descriptions of Each of the Grade 10 Electives Follow</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80128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610600" cy="4724400"/>
          </a:xfrm>
        </p:spPr>
        <p:txBody>
          <a:bodyPr>
            <a:noAutofit/>
          </a:bodyPr>
          <a:lstStyle/>
          <a:p>
            <a:r>
              <a:rPr lang="en-CA" sz="2800" dirty="0"/>
              <a:t>D</a:t>
            </a:r>
            <a:r>
              <a:rPr lang="en-CA" sz="2800" dirty="0" smtClean="0"/>
              <a:t>esigned </a:t>
            </a:r>
            <a:r>
              <a:rPr lang="en-CA" sz="2800" dirty="0"/>
              <a:t>to provide students with the opportunity to explore technology in a multi-activity learning environment.  </a:t>
            </a:r>
            <a:r>
              <a:rPr lang="en-CA" sz="2800" dirty="0" smtClean="0"/>
              <a:t>Students will work cooperatively </a:t>
            </a:r>
            <a:r>
              <a:rPr lang="en-CA" sz="2800" dirty="0"/>
              <a:t>in pairs.  Each student will complete between seven and eight units of study (9-10 hours each in length) in a technology-related area, using software such as:  </a:t>
            </a:r>
            <a:r>
              <a:rPr lang="en-CA" sz="2800" dirty="0" err="1"/>
              <a:t>i</a:t>
            </a:r>
            <a:r>
              <a:rPr lang="en-CA" sz="2800" dirty="0"/>
              <a:t>-Movie, Photoshop Elements, Illustrator, Tabletop, AutoCAD LT, </a:t>
            </a:r>
            <a:r>
              <a:rPr lang="en-CA" sz="2800" dirty="0" err="1"/>
              <a:t>Authorware</a:t>
            </a:r>
            <a:r>
              <a:rPr lang="en-CA" sz="2800" dirty="0"/>
              <a:t>, Even More Contraptions, Dreamweaver, Flash and Excel.  </a:t>
            </a:r>
            <a:endParaRPr lang="en-US" sz="2800" dirty="0"/>
          </a:p>
          <a:p>
            <a:endParaRPr lang="en-US" sz="2800" dirty="0"/>
          </a:p>
        </p:txBody>
      </p:sp>
      <p:sp>
        <p:nvSpPr>
          <p:cNvPr id="4" name="Title 3"/>
          <p:cNvSpPr>
            <a:spLocks noGrp="1"/>
          </p:cNvSpPr>
          <p:nvPr>
            <p:ph type="title"/>
          </p:nvPr>
        </p:nvSpPr>
        <p:spPr/>
        <p:txBody>
          <a:bodyPr>
            <a:normAutofit/>
          </a:bodyPr>
          <a:lstStyle/>
          <a:p>
            <a:r>
              <a:rPr lang="en-US" sz="4000" b="1" dirty="0" smtClean="0">
                <a:latin typeface="+mn-lt"/>
              </a:rPr>
              <a:t>Broad Based Technology 10</a:t>
            </a:r>
            <a:endParaRPr lang="en-US" sz="4000" b="1" dirty="0">
              <a:latin typeface="+mn-lt"/>
            </a:endParaRPr>
          </a:p>
        </p:txBody>
      </p:sp>
    </p:spTree>
    <p:extLst>
      <p:ext uri="{BB962C8B-B14F-4D97-AF65-F5344CB8AC3E}">
        <p14:creationId xmlns:p14="http://schemas.microsoft.com/office/powerpoint/2010/main" val="1019015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Other technology-related areas include Engineering, Electrical, and Digital Graphics.  Students will think critically and act logically to evaluate situations, solve problems, and make decisions relative to the area that is being studied.</a:t>
            </a:r>
            <a:endParaRPr lang="en-US" dirty="0"/>
          </a:p>
        </p:txBody>
      </p:sp>
      <p:sp>
        <p:nvSpPr>
          <p:cNvPr id="3" name="Title 2"/>
          <p:cNvSpPr>
            <a:spLocks noGrp="1"/>
          </p:cNvSpPr>
          <p:nvPr>
            <p:ph type="title"/>
          </p:nvPr>
        </p:nvSpPr>
        <p:spPr/>
        <p:txBody>
          <a:bodyPr/>
          <a:lstStyle/>
          <a:p>
            <a:r>
              <a:rPr lang="en-US" dirty="0" smtClean="0"/>
              <a:t>BBT 10 Continued</a:t>
            </a:r>
            <a:endParaRPr lang="en-US" dirty="0"/>
          </a:p>
        </p:txBody>
      </p:sp>
    </p:spTree>
    <p:extLst>
      <p:ext uri="{BB962C8B-B14F-4D97-AF65-F5344CB8AC3E}">
        <p14:creationId xmlns:p14="http://schemas.microsoft.com/office/powerpoint/2010/main" val="3457240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5029200"/>
          </a:xfrm>
        </p:spPr>
        <p:txBody>
          <a:bodyPr>
            <a:normAutofit fontScale="92500" lnSpcReduction="10000"/>
          </a:bodyPr>
          <a:lstStyle/>
          <a:p>
            <a:pPr lvl="1"/>
            <a:endParaRPr lang="en-CA" sz="2800" dirty="0" smtClean="0"/>
          </a:p>
          <a:p>
            <a:pPr lvl="1"/>
            <a:endParaRPr lang="en-CA" sz="2800" dirty="0"/>
          </a:p>
          <a:p>
            <a:pPr marL="342900" lvl="1" indent="0" algn="ctr">
              <a:buNone/>
            </a:pPr>
            <a:r>
              <a:rPr lang="en-CA" sz="2800" dirty="0"/>
              <a:t>Applied Technology is a hands-on course that develops skills in the areas of basic cabinet making, plumbing, crack filling, electrical and mechanical work, and the proper use of hand and power tools. This course will enable students to gain experience and confidence in practical areas they can use for the rest of their lives</a:t>
            </a:r>
            <a:r>
              <a:rPr lang="en-CA" sz="2800" dirty="0" smtClean="0"/>
              <a:t>.</a:t>
            </a:r>
          </a:p>
          <a:p>
            <a:pPr marL="342900" lvl="1" indent="0" algn="ctr">
              <a:buNone/>
            </a:pPr>
            <a:r>
              <a:rPr lang="en-CA" sz="2800" dirty="0" smtClean="0"/>
              <a:t>Lab fee: $50</a:t>
            </a:r>
            <a:endParaRPr lang="en-US" sz="2800" dirty="0"/>
          </a:p>
          <a:p>
            <a:pPr marL="342900" lvl="1" indent="0" algn="ctr">
              <a:buNone/>
            </a:pPr>
            <a:r>
              <a:rPr lang="en-US" sz="2800" b="1" i="1" dirty="0" smtClean="0"/>
              <a:t>Note</a:t>
            </a:r>
            <a:r>
              <a:rPr lang="en-US" sz="2800" b="1" i="1" dirty="0" smtClean="0"/>
              <a:t>: There are limited number of seats for </a:t>
            </a:r>
          </a:p>
          <a:p>
            <a:pPr marL="342900" lvl="1" indent="0" algn="ctr">
              <a:buNone/>
            </a:pPr>
            <a:r>
              <a:rPr lang="en-US" sz="2800" b="1" i="1" dirty="0" smtClean="0"/>
              <a:t>Grade 10 students.  You may select this for an elective. Do not select this for an alternate-high demand course.</a:t>
            </a:r>
            <a:endParaRPr lang="en-US" dirty="0" smtClean="0"/>
          </a:p>
          <a:p>
            <a:pPr lvl="1"/>
            <a:endParaRPr lang="en-US" dirty="0"/>
          </a:p>
        </p:txBody>
      </p:sp>
      <p:sp>
        <p:nvSpPr>
          <p:cNvPr id="2" name="Title 1"/>
          <p:cNvSpPr>
            <a:spLocks noGrp="1"/>
          </p:cNvSpPr>
          <p:nvPr>
            <p:ph type="title"/>
          </p:nvPr>
        </p:nvSpPr>
        <p:spPr/>
        <p:txBody>
          <a:bodyPr>
            <a:normAutofit fontScale="90000"/>
          </a:bodyPr>
          <a:lstStyle/>
          <a:p>
            <a:r>
              <a:rPr lang="en-US" sz="4000" b="1" dirty="0" smtClean="0">
                <a:latin typeface="+mn-lt"/>
              </a:rPr>
              <a:t>Introduction to </a:t>
            </a:r>
            <a:br>
              <a:rPr lang="en-US" sz="4000" b="1" dirty="0" smtClean="0">
                <a:latin typeface="+mn-lt"/>
              </a:rPr>
            </a:br>
            <a:r>
              <a:rPr lang="en-US" sz="4000" b="1" dirty="0" smtClean="0">
                <a:latin typeface="+mn-lt"/>
              </a:rPr>
              <a:t>Applied Technology 110</a:t>
            </a:r>
            <a:endParaRPr lang="en-US" sz="4000" b="1" dirty="0">
              <a:latin typeface="+mn-lt"/>
            </a:endParaRPr>
          </a:p>
        </p:txBody>
      </p:sp>
    </p:spTree>
    <p:extLst>
      <p:ext uri="{BB962C8B-B14F-4D97-AF65-F5344CB8AC3E}">
        <p14:creationId xmlns:p14="http://schemas.microsoft.com/office/powerpoint/2010/main" val="31043247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Categories xmlns="1e050540-abf7-4cd0-9094-0488f67136b7">Guidance-Course Selection</DocumentCategories>
    <PublishingExpirationDate xmlns="http://schemas.microsoft.com/sharepoint/v3" xsi:nil="true"/>
    <DocumentForm xmlns="1e050540-abf7-4cd0-9094-0488f67136b7">No</DocumentForm>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Categories" ma:contentTypeID="0x010100F2A1E1E4D320C749A22EC3F91FD053D600EDF804324D31F74C9B8106E224190762" ma:contentTypeVersion="9" ma:contentTypeDescription="" ma:contentTypeScope="" ma:versionID="7dfa8e0ae6d7a7016ee584566b5265c2">
  <xsd:schema xmlns:xsd="http://www.w3.org/2001/XMLSchema" xmlns:xs="http://www.w3.org/2001/XMLSchema" xmlns:p="http://schemas.microsoft.com/office/2006/metadata/properties" xmlns:ns1="http://schemas.microsoft.com/sharepoint/v3" xmlns:ns2="1e050540-abf7-4cd0-9094-0488f67136b7" targetNamespace="http://schemas.microsoft.com/office/2006/metadata/properties" ma:root="true" ma:fieldsID="4cc6403f1885bf9118ffb46d1ebf166c" ns1:_="" ns2:_="">
    <xsd:import namespace="http://schemas.microsoft.com/sharepoint/v3"/>
    <xsd:import namespace="1e050540-abf7-4cd0-9094-0488f67136b7"/>
    <xsd:element name="properties">
      <xsd:complexType>
        <xsd:sequence>
          <xsd:element name="documentManagement">
            <xsd:complexType>
              <xsd:all>
                <xsd:element ref="ns2:DocumentCategories"/>
                <xsd:element ref="ns2:DocumentForm"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hidden="true" ma:internalName="PublishingStartDate" ma:readOnly="false">
      <xsd:simpleType>
        <xsd:restriction base="dms:Unknown"/>
      </xsd:simpleType>
    </xsd:element>
    <xsd:element name="PublishingExpirationDate" ma:index="11" nillable="true" ma:displayName="Scheduling End Date" ma:description="" ma:hidden="tru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e050540-abf7-4cd0-9094-0488f67136b7" elementFormDefault="qualified">
    <xsd:import namespace="http://schemas.microsoft.com/office/2006/documentManagement/types"/>
    <xsd:import namespace="http://schemas.microsoft.com/office/infopath/2007/PartnerControls"/>
    <xsd:element name="DocumentCategories" ma:index="8" ma:displayName="Document Categories" ma:format="Dropdown" ma:internalName="DocumentCategories" ma:readOnly="false">
      <xsd:simpleType>
        <xsd:restriction base="dms:Choice">
          <xsd:enumeration value="ABC Tips"/>
          <xsd:enumeration value="Agenda"/>
          <xsd:enumeration value="Alumni"/>
          <xsd:enumeration value="Announcements"/>
          <xsd:enumeration value="Annual Report"/>
          <xsd:enumeration value="Archived"/>
          <xsd:enumeration value="Assemblies"/>
          <xsd:enumeration value="Awards"/>
          <xsd:enumeration value="Bullying Information"/>
          <xsd:enumeration value="Cafeteria"/>
          <xsd:enumeration value="Calendar"/>
          <xsd:enumeration value="Class Supply Lists"/>
          <xsd:enumeration value="Clubs"/>
          <xsd:enumeration value="Community"/>
          <xsd:enumeration value="Covid Information"/>
          <xsd:enumeration value="Data &amp; Reports"/>
          <xsd:enumeration value="District"/>
          <xsd:enumeration value="Drama"/>
          <xsd:enumeration value="English"/>
          <xsd:enumeration value="Exams"/>
          <xsd:enumeration value="Fine Arts"/>
          <xsd:enumeration value="French"/>
          <xsd:enumeration value="Graduation"/>
          <xsd:enumeration value="Guidance-Course Selection"/>
          <xsd:enumeration value="Guidance-Information"/>
          <xsd:enumeration value="Guidance-Scholarships"/>
          <xsd:enumeration value="Handbook"/>
          <xsd:enumeration value="Health"/>
          <xsd:enumeration value="Home and School"/>
          <xsd:enumeration value="Homework"/>
          <xsd:enumeration value="Hot Lunch"/>
          <xsd:enumeration value="Humanities"/>
          <xsd:enumeration value="Literacy"/>
          <xsd:enumeration value="Math"/>
          <xsd:enumeration value="Memo"/>
          <xsd:enumeration value="Misc"/>
          <xsd:enumeration value="Newcomers"/>
          <xsd:enumeration value="Newsletter"/>
          <xsd:enumeration value="Parent Information"/>
          <xsd:enumeration value="Portal"/>
          <xsd:enumeration value="Potato Harvest"/>
          <xsd:enumeration value="Policy"/>
          <xsd:enumeration value="Post-Secondary"/>
          <xsd:enumeration value="PSSC"/>
          <xsd:enumeration value="Registration"/>
          <xsd:enumeration value="Resource"/>
          <xsd:enumeration value="Schedule"/>
          <xsd:enumeration value="School Connects Messages"/>
          <xsd:enumeration value="School Improvement Plan"/>
          <xsd:enumeration value="School Information"/>
          <xsd:enumeration value="School Merchandise"/>
          <xsd:enumeration value="School Messenger Message"/>
          <xsd:enumeration value="Science"/>
          <xsd:enumeration value="Sexual Health Services"/>
          <xsd:enumeration value="Special Project"/>
          <xsd:enumeration value="Sports"/>
          <xsd:enumeration value="Student-Information"/>
          <xsd:enumeration value="Summer School"/>
          <xsd:enumeration value="Yearbook"/>
          <xsd:enumeration value="Vocational"/>
          <xsd:enumeration value="Voicemail"/>
          <xsd:enumeration value="Volunteer"/>
          <xsd:enumeration value="Weather"/>
        </xsd:restriction>
      </xsd:simpleType>
    </xsd:element>
    <xsd:element name="DocumentForm" ma:index="9" nillable="true" ma:displayName="Document Form" ma:default="No" ma:description="Is this a form?" ma:format="Dropdown" ma:internalName="DocumentForm" ma:readOnly="false">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ABBAA60-A834-4387-AEBF-1B96BF2692EA}"/>
</file>

<file path=customXml/itemProps2.xml><?xml version="1.0" encoding="utf-8"?>
<ds:datastoreItem xmlns:ds="http://schemas.openxmlformats.org/officeDocument/2006/customXml" ds:itemID="{254ECAD3-A3EF-4CC9-9320-C6148CE46578}"/>
</file>

<file path=customXml/itemProps3.xml><?xml version="1.0" encoding="utf-8"?>
<ds:datastoreItem xmlns:ds="http://schemas.openxmlformats.org/officeDocument/2006/customXml" ds:itemID="{21877B68-EC8B-495C-8BFA-1F86E97BECD7}"/>
</file>

<file path=docProps/app.xml><?xml version="1.0" encoding="utf-8"?>
<Properties xmlns="http://schemas.openxmlformats.org/officeDocument/2006/extended-properties" xmlns:vt="http://schemas.openxmlformats.org/officeDocument/2006/docPropsVTypes">
  <Template>Waveform</Template>
  <TotalTime>3134</TotalTime>
  <Words>1115</Words>
  <Application>Microsoft Office PowerPoint</Application>
  <PresentationFormat>On-screen Show (4:3)</PresentationFormat>
  <Paragraphs>107</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Candara</vt:lpstr>
      <vt:lpstr>Constantia</vt:lpstr>
      <vt:lpstr>Symbol</vt:lpstr>
      <vt:lpstr>Wingdings</vt:lpstr>
      <vt:lpstr>Wingdings 2</vt:lpstr>
      <vt:lpstr>Waveform</vt:lpstr>
      <vt:lpstr>Entering Grade 10 Course Selection 2019-2020</vt:lpstr>
      <vt:lpstr>Grade 9 Courses Must be Passed</vt:lpstr>
      <vt:lpstr>Course Failures  Impacts on Graduating on Time</vt:lpstr>
      <vt:lpstr>Grade 10  Compulsory Program</vt:lpstr>
      <vt:lpstr>Grade 10 Electives Choose Just Two</vt:lpstr>
      <vt:lpstr>The Course Descriptions of Each of the Grade 10 Electives Follow</vt:lpstr>
      <vt:lpstr>Broad Based Technology 10</vt:lpstr>
      <vt:lpstr>BBT 10 Continued</vt:lpstr>
      <vt:lpstr>Introduction to  Applied Technology 110</vt:lpstr>
      <vt:lpstr>Music 10  May Choose Only One Music Option</vt:lpstr>
      <vt:lpstr>Visual Arts 10</vt:lpstr>
      <vt:lpstr>Health &amp; Physical Education 10</vt:lpstr>
      <vt:lpstr>Choosing Electives</vt:lpstr>
      <vt:lpstr>The Course Selection Process</vt:lpstr>
      <vt:lpstr>PowerPoint Presentation</vt:lpstr>
      <vt:lpstr>PowerPoint Presentation</vt:lpstr>
      <vt:lpstr>Log-on using Student ID &amp; Password</vt:lpstr>
      <vt:lpstr>2019-2020</vt:lpstr>
      <vt:lpstr>When Finished</vt:lpstr>
    </vt:vector>
  </TitlesOfParts>
  <Company>nbdoe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nbdoe</dc:creator>
  <cp:lastModifiedBy>Stairs, Nancy    (ASD-W)</cp:lastModifiedBy>
  <cp:revision>84</cp:revision>
  <cp:lastPrinted>2017-02-23T17:39:13Z</cp:lastPrinted>
  <dcterms:created xsi:type="dcterms:W3CDTF">2007-02-24T18:11:19Z</dcterms:created>
  <dcterms:modified xsi:type="dcterms:W3CDTF">2019-02-20T18:06:19Z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0x010100F2A1E1E4D320C749A22EC3F91FD053D600EDF804324D31F74C9B8106E224190762</vt:lpwstr>
  </property>
</Properties>
</file>